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56" r:id="rId2"/>
    <p:sldId id="351" r:id="rId3"/>
    <p:sldId id="399" r:id="rId4"/>
    <p:sldId id="398" r:id="rId5"/>
    <p:sldId id="400" r:id="rId6"/>
    <p:sldId id="401" r:id="rId7"/>
    <p:sldId id="402" r:id="rId8"/>
    <p:sldId id="407" r:id="rId9"/>
    <p:sldId id="409" r:id="rId10"/>
    <p:sldId id="404" r:id="rId11"/>
    <p:sldId id="406" r:id="rId12"/>
    <p:sldId id="405" r:id="rId13"/>
    <p:sldId id="403" r:id="rId14"/>
    <p:sldId id="408" r:id="rId15"/>
  </p:sldIdLst>
  <p:sldSz cx="9144000" cy="6858000" type="screen4x3"/>
  <p:notesSz cx="6881813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3399"/>
    <a:srgbClr val="FFFF66"/>
    <a:srgbClr val="DDDDDD"/>
    <a:srgbClr val="FF0000"/>
    <a:srgbClr val="08B8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80" autoAdjust="0"/>
    <p:restoredTop sz="99657" autoAdjust="0"/>
  </p:normalViewPr>
  <p:slideViewPr>
    <p:cSldViewPr>
      <p:cViewPr>
        <p:scale>
          <a:sx n="70" d="100"/>
          <a:sy n="70" d="100"/>
        </p:scale>
        <p:origin x="-112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2186C6A-EEA5-4784-BB9D-A89786231BC1}" type="slidenum">
              <a:rPr lang="es-GT"/>
              <a:pPr>
                <a:defRPr/>
              </a:pPr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fld id="{853E1C94-4451-4ACA-8738-0B0CFB1255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3FF5DD-9438-44C4-B8F5-AA7C54152049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5843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F1BBEC-A083-486E-9FCE-26B1703A2B2A}" type="slidenum">
              <a:rPr lang="es-ES" smtClean="0"/>
              <a:pPr/>
              <a:t>10</a:t>
            </a:fld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7891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66314F-85E0-421B-8FCA-524FC3056835}" type="slidenum">
              <a:rPr lang="es-ES" smtClean="0"/>
              <a:pPr/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993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7B403E-9CB9-4C53-BB1C-22D9C0497622}" type="slidenum">
              <a:rPr lang="es-ES" smtClean="0"/>
              <a:pPr/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41987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EB5346-D12D-4C90-9BEB-123B5C962B70}" type="slidenum">
              <a:rPr lang="es-ES" smtClean="0"/>
              <a:pPr/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945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DDE44D-3445-46F0-BEE9-2AED2EA40CD2}" type="slidenum">
              <a:rPr lang="es-ES" smtClean="0"/>
              <a:pPr/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1507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6CBA2B-4D69-441F-AB9B-00F35EAE50BE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3555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94C21-E35A-4D41-999E-B254BCAC9B50}" type="slidenum">
              <a:rPr lang="es-ES" smtClean="0"/>
              <a:pPr/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5603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CFEC80-68F7-4E4F-B8F6-8CFF1644D94A}" type="slidenum">
              <a:rPr lang="es-ES" smtClean="0"/>
              <a:pPr/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7651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3B41D3-8639-4B8E-913C-6E925FB374A4}" type="slidenum">
              <a:rPr lang="es-ES" smtClean="0"/>
              <a:pPr/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969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6E3C2-E6F7-46B0-8444-45D51D1CDCBA}" type="slidenum">
              <a:rPr lang="es-ES" smtClean="0"/>
              <a:pPr/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1747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881E7-CD6A-4BF1-9930-90D0E9C04F51}" type="slidenum">
              <a:rPr lang="es-ES" smtClean="0"/>
              <a:pPr/>
              <a:t>8</a:t>
            </a:fld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3795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F7253-403D-4974-A4E0-71574581AD86}" type="slidenum">
              <a:rPr lang="es-ES" smtClean="0"/>
              <a:pPr/>
              <a:t>9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55650" y="321310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GT" sz="2400">
              <a:latin typeface="Times New Roman" pitchFamily="18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04013" y="188913"/>
            <a:ext cx="2044700" cy="5830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66738" y="188913"/>
            <a:ext cx="5984875" cy="58308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188913"/>
            <a:ext cx="8174038" cy="68421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97413" y="1196975"/>
            <a:ext cx="3978275" cy="23352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97413" y="3684588"/>
            <a:ext cx="3978275" cy="233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97413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88913"/>
            <a:ext cx="8174038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196975"/>
            <a:ext cx="810895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836613"/>
            <a:ext cx="8066088" cy="714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GT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2449513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> </a:t>
            </a:r>
            <a:r>
              <a:rPr lang="es-ES_tradnl" sz="4000" dirty="0" smtClean="0">
                <a:latin typeface="Georgia" pitchFamily="18" charset="0"/>
              </a:rPr>
              <a:t>EL REGISTRO DE CONTRIBUYENTES: LOCALIZACIÓN</a:t>
            </a:r>
            <a:br>
              <a:rPr lang="es-ES_tradnl" sz="4000" dirty="0" smtClean="0">
                <a:latin typeface="Georgia" pitchFamily="18" charset="0"/>
              </a:rPr>
            </a:br>
            <a:r>
              <a:rPr lang="es-ES_tradnl" sz="4000" dirty="0" smtClean="0">
                <a:latin typeface="Georgia" pitchFamily="18" charset="0"/>
              </a:rPr>
              <a:t>Guatemala</a:t>
            </a:r>
            <a:endParaRPr lang="es-ES" sz="4000" i="1" dirty="0" smtClean="0">
              <a:latin typeface="Georgia" pitchFamily="18" charset="0"/>
            </a:endParaRP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6264275" y="6308725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chemeClr val="bg1"/>
                </a:solidFill>
                <a:latin typeface="Arial" charset="0"/>
              </a:rPr>
              <a:t>Agosto de 2013</a:t>
            </a:r>
          </a:p>
        </p:txBody>
      </p:sp>
      <p:sp>
        <p:nvSpPr>
          <p:cNvPr id="16387" name="Rectangle 9"/>
          <p:cNvSpPr>
            <a:spLocks noChangeArrowheads="1"/>
          </p:cNvSpPr>
          <p:nvPr/>
        </p:nvSpPr>
        <p:spPr bwMode="auto">
          <a:xfrm>
            <a:off x="395288" y="6165850"/>
            <a:ext cx="38481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PA" sz="18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6388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3644900"/>
            <a:ext cx="36004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PLANES OPERATIVOS</a:t>
            </a:r>
            <a:endParaRPr lang="es-ES" sz="3600" dirty="0" smtClean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60851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u="sng" smtClean="0">
                <a:solidFill>
                  <a:srgbClr val="003399"/>
                </a:solidFill>
                <a:latin typeface="Tahoma" pitchFamily="34" charset="0"/>
              </a:rPr>
              <a:t>Recaudación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800" smtClean="0">
                <a:solidFill>
                  <a:srgbClr val="003399"/>
                </a:solidFill>
                <a:latin typeface="Tahoma" pitchFamily="34" charset="0"/>
              </a:rPr>
              <a:t>Cobranzas, Omisos, Cuenta Corriente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u="sng" smtClean="0">
                <a:solidFill>
                  <a:srgbClr val="003399"/>
                </a:solidFill>
                <a:latin typeface="Tahoma" pitchFamily="34" charset="0"/>
              </a:rPr>
              <a:t>RetenIVA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800" smtClean="0">
                <a:solidFill>
                  <a:srgbClr val="003399"/>
                </a:solidFill>
                <a:latin typeface="Tahoma" pitchFamily="34" charset="0"/>
              </a:rPr>
              <a:t>Agentes de Retención del IVA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u="sng" smtClean="0">
                <a:solidFill>
                  <a:srgbClr val="003399"/>
                </a:solidFill>
                <a:latin typeface="Tahoma" pitchFamily="34" charset="0"/>
              </a:rPr>
              <a:t>Fiscalización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800" smtClean="0">
                <a:solidFill>
                  <a:srgbClr val="003399"/>
                </a:solidFill>
                <a:latin typeface="Tahoma" pitchFamily="34" charset="0"/>
              </a:rPr>
              <a:t>Contribuyentes sujetos de ajustes por auditorías 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u="sng" smtClean="0">
                <a:solidFill>
                  <a:srgbClr val="003399"/>
                </a:solidFill>
                <a:latin typeface="Tahoma" pitchFamily="34" charset="0"/>
              </a:rPr>
              <a:t>Asuntos Jurídicos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smtClean="0">
                <a:solidFill>
                  <a:srgbClr val="003399"/>
                </a:solidFill>
                <a:latin typeface="Tahoma" pitchFamily="34" charset="0"/>
              </a:rPr>
              <a:t>   Procesos Judiciales</a:t>
            </a:r>
          </a:p>
        </p:txBody>
      </p:sp>
      <p:pic>
        <p:nvPicPr>
          <p:cNvPr id="34819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MOTIVOS DE IDENTIFICACIÓN</a:t>
            </a:r>
            <a:endParaRPr lang="es-ES" sz="3600" dirty="0" smtClean="0"/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60851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Cobranza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Constancias IVA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Procesos Judiciales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Cuenta Corriente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Omiso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Fiscalización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Económico Coactivo no localizado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RetenIVA no localizado</a:t>
            </a:r>
          </a:p>
        </p:txBody>
      </p:sp>
      <p:pic>
        <p:nvPicPr>
          <p:cNvPr id="36867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 PROBLEMAS COMUNES</a:t>
            </a:r>
            <a:endParaRPr lang="es-ES" sz="36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2481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endParaRPr lang="es-AR" sz="2800" b="1" dirty="0" smtClean="0">
              <a:solidFill>
                <a:srgbClr val="003399"/>
              </a:solidFill>
              <a:latin typeface="Tahoma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GT" sz="2800" b="1" dirty="0" smtClean="0">
                <a:solidFill>
                  <a:srgbClr val="003399"/>
                </a:solidFill>
              </a:rPr>
              <a:t>Inmueble desocupado</a:t>
            </a:r>
            <a:endParaRPr lang="es-ES_tradnl" sz="2800" b="1" dirty="0" smtClean="0">
              <a:solidFill>
                <a:srgbClr val="003399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GT" sz="2800" b="1" dirty="0" smtClean="0">
                <a:solidFill>
                  <a:srgbClr val="003399"/>
                </a:solidFill>
              </a:rPr>
              <a:t>El contribuyente cambió de dirección</a:t>
            </a:r>
            <a:endParaRPr lang="es-ES_tradnl" sz="2800" b="1" dirty="0" smtClean="0">
              <a:solidFill>
                <a:srgbClr val="003399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GT" sz="2800" b="1" dirty="0" smtClean="0">
                <a:solidFill>
                  <a:srgbClr val="003399"/>
                </a:solidFill>
              </a:rPr>
              <a:t>Dirección incompleta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GT" sz="2800" b="1" dirty="0" smtClean="0">
                <a:solidFill>
                  <a:srgbClr val="003399"/>
                </a:solidFill>
              </a:rPr>
              <a:t>Dirección no ubicada  (dirección que no existe)</a:t>
            </a:r>
            <a:endParaRPr lang="es-ES_tradnl" sz="2800" b="1" dirty="0" smtClean="0">
              <a:solidFill>
                <a:srgbClr val="003399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endParaRPr lang="es-ES_tradnl" sz="2800" b="1" dirty="0">
              <a:solidFill>
                <a:srgbClr val="003399"/>
              </a:solidFill>
            </a:endParaRPr>
          </a:p>
        </p:txBody>
      </p:sp>
      <p:pic>
        <p:nvPicPr>
          <p:cNvPr id="38915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713788" cy="576262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sz="3200" dirty="0" smtClean="0"/>
              <a:t>INTERACCIÓN DEL RTU</a:t>
            </a:r>
            <a:endParaRPr lang="es-ES" sz="3200" dirty="0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2481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endParaRPr lang="es-ES" sz="2000" smtClean="0">
              <a:latin typeface="Tahoma" pitchFamily="34" charset="0"/>
            </a:endParaRPr>
          </a:p>
        </p:txBody>
      </p:sp>
      <p:pic>
        <p:nvPicPr>
          <p:cNvPr id="40963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50" y="928688"/>
            <a:ext cx="8135938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s-ES" sz="2400" kern="0" dirty="0">
                <a:solidFill>
                  <a:schemeClr val="bg1"/>
                </a:solidFill>
                <a:latin typeface="+mn-lt"/>
              </a:rPr>
              <a:t>Estadodel Expediente</a:t>
            </a: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Ø"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Ø"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981075"/>
            <a:ext cx="8135938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s-ES" sz="2400" kern="0" dirty="0">
                <a:solidFill>
                  <a:schemeClr val="bg1"/>
                </a:solidFill>
                <a:latin typeface="+mn-lt"/>
              </a:rPr>
              <a:t>Estadodel Expediente</a:t>
            </a: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Ø"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Ø"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  <a:p>
            <a:pPr marL="469900" indent="-469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s-ES" sz="2800" b="1" kern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Oval 30"/>
          <p:cNvSpPr>
            <a:spLocks noChangeArrowheads="1"/>
          </p:cNvSpPr>
          <p:nvPr/>
        </p:nvSpPr>
        <p:spPr bwMode="gray">
          <a:xfrm>
            <a:off x="3492500" y="2781300"/>
            <a:ext cx="1655763" cy="127476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ES" sz="1800" b="1" dirty="0">
                <a:solidFill>
                  <a:srgbClr val="003399"/>
                </a:solidFill>
                <a:latin typeface="Arial" charset="0"/>
              </a:rPr>
              <a:t>RTU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gray">
          <a:xfrm>
            <a:off x="3571875" y="836613"/>
            <a:ext cx="1284288" cy="1293812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OMISOS</a:t>
            </a:r>
            <a:endParaRPr lang="es-ES_tradnl" dirty="0">
              <a:latin typeface="Tahoma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gray">
          <a:xfrm>
            <a:off x="5292725" y="1268413"/>
            <a:ext cx="3095625" cy="1873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PROCESOS JUDICIALES</a:t>
            </a:r>
            <a:endParaRPr lang="es-ES_tradnl" dirty="0">
              <a:latin typeface="Tahoma" charset="0"/>
            </a:endParaRP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gray">
          <a:xfrm>
            <a:off x="684213" y="1412875"/>
            <a:ext cx="2651125" cy="165576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 FISCALIZACIÓN </a:t>
            </a:r>
            <a:endParaRPr lang="es-ES_tradnl" dirty="0">
              <a:latin typeface="Tahoma" charset="0"/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gray">
          <a:xfrm>
            <a:off x="6372225" y="3502025"/>
            <a:ext cx="2016125" cy="17272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COBRANZAS</a:t>
            </a:r>
            <a:endParaRPr lang="es-ES_tradnl" dirty="0">
              <a:latin typeface="Tahoma" charset="0"/>
            </a:endParaRP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gray">
          <a:xfrm>
            <a:off x="3348038" y="4437063"/>
            <a:ext cx="2232025" cy="1800225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   RETENIVA    </a:t>
            </a:r>
            <a:endParaRPr lang="es-ES_tradnl" dirty="0">
              <a:latin typeface="Tahoma" charset="0"/>
            </a:endParaRPr>
          </a:p>
        </p:txBody>
      </p:sp>
      <p:sp>
        <p:nvSpPr>
          <p:cNvPr id="40972" name="Line 31"/>
          <p:cNvSpPr>
            <a:spLocks noChangeShapeType="1"/>
          </p:cNvSpPr>
          <p:nvPr/>
        </p:nvSpPr>
        <p:spPr bwMode="auto">
          <a:xfrm>
            <a:off x="5003800" y="3789363"/>
            <a:ext cx="1368425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3" name="Line 31"/>
          <p:cNvSpPr>
            <a:spLocks noChangeShapeType="1"/>
          </p:cNvSpPr>
          <p:nvPr/>
        </p:nvSpPr>
        <p:spPr bwMode="auto">
          <a:xfrm flipV="1">
            <a:off x="2627313" y="3789363"/>
            <a:ext cx="1008062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4" name="Line 31"/>
          <p:cNvSpPr>
            <a:spLocks noChangeShapeType="1"/>
          </p:cNvSpPr>
          <p:nvPr/>
        </p:nvSpPr>
        <p:spPr bwMode="auto">
          <a:xfrm>
            <a:off x="3059113" y="2781300"/>
            <a:ext cx="576262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5" name="Line 31"/>
          <p:cNvSpPr>
            <a:spLocks noChangeShapeType="1"/>
          </p:cNvSpPr>
          <p:nvPr/>
        </p:nvSpPr>
        <p:spPr bwMode="auto">
          <a:xfrm flipH="1" flipV="1">
            <a:off x="4284663" y="2133600"/>
            <a:ext cx="0" cy="503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6" name="Line 31"/>
          <p:cNvSpPr>
            <a:spLocks noChangeShapeType="1"/>
          </p:cNvSpPr>
          <p:nvPr/>
        </p:nvSpPr>
        <p:spPr bwMode="auto">
          <a:xfrm flipV="1">
            <a:off x="5076825" y="2924175"/>
            <a:ext cx="647700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gray">
          <a:xfrm>
            <a:off x="547688" y="3652838"/>
            <a:ext cx="2232025" cy="1800225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b="1" dirty="0">
                <a:solidFill>
                  <a:srgbClr val="003399"/>
                </a:solidFill>
                <a:latin typeface="Arial" charset="0"/>
              </a:rPr>
              <a:t>CTA. CTE</a:t>
            </a:r>
            <a:endParaRPr lang="es-ES_tradnl" dirty="0">
              <a:latin typeface="Tahoma" charset="0"/>
            </a:endParaRPr>
          </a:p>
        </p:txBody>
      </p:sp>
      <p:sp>
        <p:nvSpPr>
          <p:cNvPr id="40978" name="Line 31"/>
          <p:cNvSpPr>
            <a:spLocks noChangeShapeType="1"/>
          </p:cNvSpPr>
          <p:nvPr/>
        </p:nvSpPr>
        <p:spPr bwMode="auto">
          <a:xfrm flipH="1" flipV="1">
            <a:off x="4356100" y="4005263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s-GT" sz="3600" dirty="0" smtClean="0"/>
              <a:t>ESTADISTICAS</a:t>
            </a:r>
            <a:endParaRPr lang="es-GT" sz="3600" dirty="0"/>
          </a:p>
        </p:txBody>
      </p:sp>
      <p:sp>
        <p:nvSpPr>
          <p:cNvPr id="430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s-GT" b="1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s-GT" sz="3200" b="1" smtClean="0">
                <a:solidFill>
                  <a:srgbClr val="002060"/>
                </a:solidFill>
              </a:rPr>
              <a:t>	 100,238 Planes Operativos</a:t>
            </a:r>
          </a:p>
          <a:p>
            <a:pPr>
              <a:buFont typeface="Wingdings" pitchFamily="2" charset="2"/>
              <a:buNone/>
            </a:pPr>
            <a:r>
              <a:rPr lang="es-GT" sz="3200" b="1" smtClean="0">
                <a:solidFill>
                  <a:srgbClr val="002060"/>
                </a:solidFill>
              </a:rPr>
              <a:t>    </a:t>
            </a:r>
            <a:r>
              <a:rPr lang="es-GT" b="1" smtClean="0">
                <a:solidFill>
                  <a:srgbClr val="002060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s-GT" b="1" smtClean="0">
                <a:solidFill>
                  <a:srgbClr val="002060"/>
                </a:solidFill>
              </a:rPr>
              <a:t>      </a:t>
            </a:r>
            <a:r>
              <a:rPr lang="es-GT" sz="3200" b="1" smtClean="0">
                <a:solidFill>
                  <a:srgbClr val="002060"/>
                </a:solidFill>
              </a:rPr>
              <a:t>55,106   No localizados</a:t>
            </a:r>
          </a:p>
          <a:p>
            <a:pPr>
              <a:buFont typeface="Wingdings" pitchFamily="2" charset="2"/>
              <a:buNone/>
            </a:pPr>
            <a:endParaRPr lang="es-GT" sz="3200" b="1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s-GT" sz="3200" b="1" smtClean="0">
                <a:solidFill>
                  <a:srgbClr val="002060"/>
                </a:solidFill>
              </a:rPr>
              <a:t>     55%      corresponde a no         		      localizados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MX" dirty="0" smtClean="0"/>
              <a:t>BASE LEGAL</a:t>
            </a:r>
            <a:endParaRPr lang="es-ES" dirty="0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135938" cy="4267200"/>
          </a:xfrm>
        </p:spPr>
        <p:txBody>
          <a:bodyPr/>
          <a:lstStyle/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endParaRPr lang="es-ES" sz="2000" b="1" smtClean="0">
              <a:latin typeface="Tahoma" pitchFamily="34" charset="0"/>
            </a:endParaRPr>
          </a:p>
          <a:p>
            <a:pPr marL="633413" lvl="1" indent="-454025" algn="just" eaLnBrk="1" hangingPunct="1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Artículo 120 del Código Tributario y sus reformas.</a:t>
            </a:r>
          </a:p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endParaRPr lang="es-AR" sz="32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633413" lvl="1" indent="-454025" algn="just" eaLnBrk="1" hangingPunct="1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Inscripción</a:t>
            </a:r>
          </a:p>
          <a:p>
            <a:pPr marL="633413" lvl="1" indent="-454025" algn="just" eaLnBrk="1" hangingPunct="1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Actualización (dar aviso de todo cambio y actualizar datos anualmente)</a:t>
            </a:r>
          </a:p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		</a:t>
            </a:r>
            <a:endParaRPr lang="es-ES" sz="2400" b="1" smtClean="0">
              <a:solidFill>
                <a:srgbClr val="003399"/>
              </a:solidFill>
              <a:latin typeface="Tahoma" pitchFamily="34" charset="0"/>
            </a:endParaRPr>
          </a:p>
        </p:txBody>
      </p:sp>
      <p:pic>
        <p:nvPicPr>
          <p:cNvPr id="18435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805488"/>
            <a:ext cx="19970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ChangeArrowheads="1"/>
          </p:cNvSpPr>
          <p:nvPr/>
        </p:nvSpPr>
        <p:spPr bwMode="auto">
          <a:xfrm>
            <a:off x="900113" y="2133600"/>
            <a:ext cx="71278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sz="28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482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805488"/>
            <a:ext cx="19970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3 Rectángulo"/>
          <p:cNvSpPr>
            <a:spLocks noChangeArrowheads="1"/>
          </p:cNvSpPr>
          <p:nvPr/>
        </p:nvSpPr>
        <p:spPr bwMode="auto">
          <a:xfrm>
            <a:off x="539750" y="1658938"/>
            <a:ext cx="756126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ES" sz="3200" b="1">
                <a:solidFill>
                  <a:srgbClr val="003399"/>
                </a:solidFill>
              </a:rPr>
              <a:t>Persona Individual (Con o sin obligaciones)  </a:t>
            </a: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endParaRPr lang="es-ES" sz="3200" b="1">
              <a:solidFill>
                <a:srgbClr val="003399"/>
              </a:solidFill>
            </a:endParaRP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ES" sz="3200" b="1">
                <a:solidFill>
                  <a:srgbClr val="003399"/>
                </a:solidFill>
              </a:rPr>
              <a:t>Persona Jurídica Lucrativa </a:t>
            </a: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endParaRPr lang="es-ES" sz="3200" b="1">
              <a:solidFill>
                <a:srgbClr val="003399"/>
              </a:solidFill>
            </a:endParaRP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ES" sz="3200" b="1">
                <a:solidFill>
                  <a:srgbClr val="003399"/>
                </a:solidFill>
              </a:rPr>
              <a:t>Persona Jurídica no Lucrativa (con o sin obligaciones)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4675" y="188913"/>
            <a:ext cx="8174038" cy="68421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28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TIPO DE PERSONERÍA</a:t>
            </a:r>
            <a:endParaRPr lang="es-ES" sz="28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4000" dirty="0" smtClean="0"/>
              <a:t>REGISTROS</a:t>
            </a:r>
            <a:endParaRPr lang="es-ES" sz="4000" dirty="0" smtClean="0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135938" cy="4948238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Datos Generales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Representante(s) legal(es)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Contador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Domicilio Fiscal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Establecimientos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Dirección Comercial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Autorizaciones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Habilitaciones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360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000" smtClean="0"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ES" sz="2000" smtClean="0">
              <a:latin typeface="Tahoma" pitchFamily="34" charset="0"/>
            </a:endParaRPr>
          </a:p>
        </p:txBody>
      </p:sp>
      <p:pic>
        <p:nvPicPr>
          <p:cNvPr id="22531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88913"/>
            <a:ext cx="8462963" cy="11684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REQUISITOS Inscripción/Actualización</a:t>
            </a:r>
            <a:endParaRPr lang="es-ES" sz="3600" dirty="0" smtClean="0"/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28750"/>
            <a:ext cx="8785225" cy="3871913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Persona Individual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Fotocopia del Documento de Identificación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b="1" smtClean="0">
                <a:solidFill>
                  <a:srgbClr val="003399"/>
                </a:solidFill>
                <a:latin typeface="Tahoma" pitchFamily="34" charset="0"/>
              </a:rPr>
              <a:t>Factura por servicios (Agua, Luz, Teléfono, Arrendamiento o Contrato de Arrendamiento)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1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Persona Jurídica Lucrativa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Fotocopia del documento de identificación del representante legal.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b="1" smtClean="0">
                <a:solidFill>
                  <a:srgbClr val="003399"/>
                </a:solidFill>
                <a:latin typeface="Tahoma" pitchFamily="34" charset="0"/>
              </a:rPr>
              <a:t>Factura por servicios (Agua, Luz, Teléfono, Arrendamiento o Contrato de Arrendamiento).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Original y fotocopia del testimonio de escritura pública de constitución.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v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Original y fotocopia del nombramiento del representante legal.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00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360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000" smtClean="0"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ES" sz="2000" smtClean="0">
              <a:latin typeface="Tahoma" pitchFamily="34" charset="0"/>
            </a:endParaRPr>
          </a:p>
        </p:txBody>
      </p:sp>
      <p:pic>
        <p:nvPicPr>
          <p:cNvPr id="24579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188913"/>
            <a:ext cx="8174038" cy="11684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3600" dirty="0" smtClean="0"/>
              <a:t>REQUISITOS Inscripción/Actualización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643063"/>
            <a:ext cx="8245475" cy="4378325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Persona Jurídica no Lucrativa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36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Fotocopia del documento de identificación del representante legal.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1800" smtClean="0">
              <a:solidFill>
                <a:srgbClr val="003399"/>
              </a:solidFill>
              <a:latin typeface="Tahoma" pitchFamily="34" charset="0"/>
            </a:endParaRP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1800" b="1" smtClean="0">
                <a:solidFill>
                  <a:srgbClr val="003399"/>
                </a:solidFill>
                <a:latin typeface="Tahoma" pitchFamily="34" charset="0"/>
              </a:rPr>
              <a:t>Factura por servicios (Agua, Luz, Teléfono, Arrendamiento o Contrato de Arrendamiento).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1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Original y fotocopia del testimonio de escritura pública de constitución.</a:t>
            </a: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1800" smtClean="0">
              <a:solidFill>
                <a:srgbClr val="003399"/>
              </a:solidFill>
              <a:latin typeface="Tahoma" pitchFamily="34" charset="0"/>
            </a:endParaRPr>
          </a:p>
          <a:p>
            <a:pPr marL="438150" lvl="1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1800" smtClean="0">
                <a:solidFill>
                  <a:srgbClr val="003399"/>
                </a:solidFill>
                <a:latin typeface="Tahoma" pitchFamily="34" charset="0"/>
              </a:rPr>
              <a:t>Original y fotocopia del nombramiento del representante legal.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endParaRPr lang="es-ES" sz="2000" smtClean="0">
              <a:latin typeface="Tahoma" pitchFamily="34" charset="0"/>
            </a:endParaRPr>
          </a:p>
        </p:txBody>
      </p:sp>
      <p:pic>
        <p:nvPicPr>
          <p:cNvPr id="26627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ENTIDADES NO LUCRATIVAS</a:t>
            </a:r>
            <a:endParaRPr lang="es-ES" sz="3600" dirty="0" smtClean="0"/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2481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Notificación de la Constancia de Inscripción y Modificación de Datos en el Registro Tributario Unificado en el domicilio fiscal indicado por el contribuyente.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800" b="1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2800" b="1" smtClean="0">
                <a:solidFill>
                  <a:srgbClr val="003399"/>
                </a:solidFill>
                <a:latin typeface="Tahoma" pitchFamily="34" charset="0"/>
              </a:rPr>
              <a:t>Cuando no es factible su localización se identifican en el registro con el estatus “T” (no localizados)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r>
              <a:rPr lang="es-AR" sz="3600" b="1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endParaRPr lang="es-ES" sz="2000" smtClean="0">
              <a:latin typeface="Tahoma" pitchFamily="34" charset="0"/>
            </a:endParaRPr>
          </a:p>
        </p:txBody>
      </p:sp>
      <p:pic>
        <p:nvPicPr>
          <p:cNvPr id="28675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 VERIFICACIÓN EXTREMOS</a:t>
            </a:r>
            <a:endParaRPr lang="es-ES" sz="3600" dirty="0" smtClean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7991475" cy="4752975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Llamadas telefónicas</a:t>
            </a:r>
          </a:p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Correos electrónicos</a:t>
            </a:r>
          </a:p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Localizar a representantes (Persona Jurídica)</a:t>
            </a:r>
          </a:p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Localizar al Contador </a:t>
            </a:r>
          </a:p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Entrevistas con vecinos</a:t>
            </a:r>
          </a:p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Envío de requerimientos a otras entidades estatales</a:t>
            </a:r>
          </a:p>
          <a:p>
            <a:pPr algn="just">
              <a:buFont typeface="Wingdings" pitchFamily="2" charset="2"/>
              <a:buNone/>
            </a:pPr>
            <a:r>
              <a:rPr lang="es-GT" sz="1400" b="1" smtClean="0">
                <a:solidFill>
                  <a:srgbClr val="003399"/>
                </a:solidFill>
              </a:rPr>
              <a:t>	Registro Mercantil, Registro de la propiedad, Policía Nacional Civil, Renap, Registro de Catastro, Departamento de tránsito.</a:t>
            </a:r>
            <a:endParaRPr lang="es-ES_tradnl" sz="1400" b="1" smtClean="0">
              <a:solidFill>
                <a:srgbClr val="003399"/>
              </a:solidFill>
            </a:endParaRPr>
          </a:p>
        </p:txBody>
      </p:sp>
      <p:pic>
        <p:nvPicPr>
          <p:cNvPr id="30723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 BASE LEGAL</a:t>
            </a:r>
            <a:endParaRPr lang="es-ES" sz="3600" dirty="0" smtClean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7991475" cy="4752975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s-GT" sz="2800" smtClean="0">
                <a:solidFill>
                  <a:srgbClr val="003399"/>
                </a:solidFill>
              </a:rPr>
              <a:t>Decreto 4-2012 vigencia 25 de febrero de 2013</a:t>
            </a:r>
          </a:p>
          <a:p>
            <a:pPr algn="just">
              <a:buFont typeface="Wingdings" pitchFamily="2" charset="2"/>
              <a:buNone/>
            </a:pPr>
            <a:endParaRPr lang="es-GT" sz="2800" smtClean="0">
              <a:solidFill>
                <a:srgbClr val="003399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s-GT" sz="2800" smtClean="0">
                <a:solidFill>
                  <a:srgbClr val="003399"/>
                </a:solidFill>
              </a:rPr>
              <a:t>    </a:t>
            </a:r>
            <a:r>
              <a:rPr lang="es-GT" sz="2800" b="1" smtClean="0">
                <a:solidFill>
                  <a:srgbClr val="003399"/>
                </a:solidFill>
              </a:rPr>
              <a:t>Omisos </a:t>
            </a:r>
          </a:p>
          <a:p>
            <a:pPr algn="just">
              <a:buFont typeface="Arial" charset="0"/>
              <a:buChar char="•"/>
            </a:pPr>
            <a:r>
              <a:rPr lang="es-GT" sz="2800" b="1" smtClean="0">
                <a:solidFill>
                  <a:srgbClr val="003399"/>
                </a:solidFill>
              </a:rPr>
              <a:t>    No localizados en su domicilio 	fiscal</a:t>
            </a:r>
          </a:p>
          <a:p>
            <a:pPr algn="just">
              <a:buFont typeface="Wingdings" pitchFamily="2" charset="2"/>
              <a:buNone/>
            </a:pPr>
            <a:r>
              <a:rPr lang="es-GT" sz="2800" smtClean="0">
                <a:solidFill>
                  <a:srgbClr val="003399"/>
                </a:solidFill>
              </a:rPr>
              <a:t>        Anotación especial en los registros 	del  contribuyente.</a:t>
            </a:r>
          </a:p>
        </p:txBody>
      </p:sp>
      <p:pic>
        <p:nvPicPr>
          <p:cNvPr id="32771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12864</TotalTime>
  <Words>387</Words>
  <Application>Microsoft Office PowerPoint</Application>
  <PresentationFormat>Presentación en pantalla (4:3)</PresentationFormat>
  <Paragraphs>133</Paragraphs>
  <Slides>14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Tahoma</vt:lpstr>
      <vt:lpstr>Arial</vt:lpstr>
      <vt:lpstr>Verdana</vt:lpstr>
      <vt:lpstr>Wingdings</vt:lpstr>
      <vt:lpstr>Times New Roman</vt:lpstr>
      <vt:lpstr>Georgia</vt:lpstr>
      <vt:lpstr>Perfil</vt:lpstr>
      <vt:lpstr>Perfil</vt:lpstr>
      <vt:lpstr>     EL REGISTRO DE CONTRIBUYENTES: LOCALIZACIÓN Guatemala</vt:lpstr>
      <vt:lpstr>BASE LEGAL</vt:lpstr>
      <vt:lpstr>Diapositiva 3</vt:lpstr>
      <vt:lpstr>REGISTROS</vt:lpstr>
      <vt:lpstr>REQUISITOS Inscripción/Actualización</vt:lpstr>
      <vt:lpstr>REQUISITOS Inscripción/Actualización</vt:lpstr>
      <vt:lpstr>ENTIDADES NO LUCRATIVAS</vt:lpstr>
      <vt:lpstr> VERIFICACIÓN EXTREMOS</vt:lpstr>
      <vt:lpstr> BASE LEGAL</vt:lpstr>
      <vt:lpstr>PLANES OPERATIVOS</vt:lpstr>
      <vt:lpstr>MOTIVOS DE IDENTIFICACIÓN</vt:lpstr>
      <vt:lpstr> PROBLEMAS COMUNES</vt:lpstr>
      <vt:lpstr>INTERACCIÓN DEL RTU</vt:lpstr>
      <vt:lpstr>ESTADISTICAS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Corriente Integrada</dc:title>
  <dc:creator>Licda. Fabiola Ortíz</dc:creator>
  <cp:lastModifiedBy> </cp:lastModifiedBy>
  <cp:revision>269</cp:revision>
  <dcterms:created xsi:type="dcterms:W3CDTF">2006-03-24T15:20:02Z</dcterms:created>
  <dcterms:modified xsi:type="dcterms:W3CDTF">2013-10-28T19:18:35Z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n2">
    <vt:lpwstr/>
  </property>
</Properties>
</file>